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434" r:id="rId3"/>
    <p:sldId id="354" r:id="rId4"/>
    <p:sldId id="441" r:id="rId5"/>
    <p:sldId id="444" r:id="rId6"/>
    <p:sldId id="442" r:id="rId7"/>
    <p:sldId id="443" r:id="rId8"/>
    <p:sldId id="440" r:id="rId9"/>
    <p:sldId id="375" r:id="rId10"/>
    <p:sldId id="380" r:id="rId11"/>
    <p:sldId id="379" r:id="rId12"/>
    <p:sldId id="383" r:id="rId13"/>
    <p:sldId id="377" r:id="rId14"/>
    <p:sldId id="382" r:id="rId15"/>
    <p:sldId id="385" r:id="rId16"/>
    <p:sldId id="381" r:id="rId17"/>
    <p:sldId id="374" r:id="rId18"/>
    <p:sldId id="376" r:id="rId19"/>
    <p:sldId id="368" r:id="rId20"/>
    <p:sldId id="26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9" autoAdjust="0"/>
    <p:restoredTop sz="87109" autoAdjust="0"/>
  </p:normalViewPr>
  <p:slideViewPr>
    <p:cSldViewPr snapToGrid="0">
      <p:cViewPr varScale="1">
        <p:scale>
          <a:sx n="72" d="100"/>
          <a:sy n="72" d="100"/>
        </p:scale>
        <p:origin x="11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5841D-9202-401D-8230-986CBD68044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37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16:18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16:18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16:18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16:18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16:18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16:18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16:18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16:18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16:18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16:18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16:18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Szerver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003300"/>
                </a:solidFill>
                <a:latin typeface="Arial Narrow" panose="020B0606020202030204" pitchFamily="34" charset="0"/>
              </a:rPr>
              <a:t>Szerveres</a:t>
            </a:r>
            <a:r>
              <a:rPr lang="en-US" dirty="0">
                <a:solidFill>
                  <a:srgbClr val="003300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>
                <a:solidFill>
                  <a:srgbClr val="003300"/>
                </a:solidFill>
                <a:latin typeface="Arial Narrow" panose="020B0606020202030204" pitchFamily="34" charset="0"/>
              </a:rPr>
              <a:t>feldolgozás</a:t>
            </a:r>
            <a:r>
              <a:rPr lang="en-US" dirty="0">
                <a:solidFill>
                  <a:srgbClr val="003300"/>
                </a:solidFill>
                <a:latin typeface="Arial Narrow" panose="020B0606020202030204" pitchFamily="34" charset="0"/>
              </a:rPr>
              <a:t> 2. (Google Earth Engine)</a:t>
            </a: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Szerveres</a:t>
            </a:r>
            <a:r>
              <a:rPr lang="en-US" dirty="0"/>
              <a:t> </a:t>
            </a:r>
            <a:r>
              <a:rPr lang="en-US" dirty="0" err="1"/>
              <a:t>feldolgozás</a:t>
            </a:r>
            <a:r>
              <a:rPr lang="en-US" dirty="0"/>
              <a:t> 2.</a:t>
            </a:r>
            <a:br>
              <a:rPr lang="hu-HU" dirty="0"/>
            </a:br>
            <a:r>
              <a:rPr lang="en-US" dirty="0"/>
              <a:t>Google Earth Engine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Szerver GIS</a:t>
            </a:r>
          </a:p>
          <a:p>
            <a:r>
              <a:rPr lang="hu-HU" dirty="0"/>
              <a:t>2023.10.25.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rétegek leválogatása sorszámtartomány alapján: .</a:t>
            </a:r>
            <a:r>
              <a:rPr lang="hu-HU" dirty="0" err="1"/>
              <a:t>slice</a:t>
            </a:r>
            <a:r>
              <a:rPr lang="hu-HU" dirty="0"/>
              <a:t>(start, </a:t>
            </a:r>
            <a:r>
              <a:rPr lang="hu-HU" i="1" dirty="0"/>
              <a:t>end</a:t>
            </a:r>
            <a:r>
              <a:rPr lang="hu-HU" dirty="0"/>
              <a:t>)</a:t>
            </a:r>
          </a:p>
          <a:p>
            <a:r>
              <a:rPr lang="hu-HU" dirty="0"/>
              <a:t>rétegek leválogatása név vagy sorszám alapján: .</a:t>
            </a:r>
            <a:r>
              <a:rPr lang="hu-HU" dirty="0" err="1"/>
              <a:t>select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használható rétegek elhagyására, "törlésére" is</a:t>
            </a:r>
          </a:p>
          <a:p>
            <a:r>
              <a:rPr lang="hu-HU" dirty="0"/>
              <a:t>rétegek átnevezése: .</a:t>
            </a:r>
            <a:r>
              <a:rPr lang="hu-HU" dirty="0" err="1"/>
              <a:t>rename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</a:t>
            </a:r>
          </a:p>
          <a:p>
            <a:r>
              <a:rPr lang="hu-HU" dirty="0"/>
              <a:t>rétegek leválogatása és átnevezése egy lépésben: .</a:t>
            </a:r>
            <a:r>
              <a:rPr lang="hu-HU" dirty="0" err="1"/>
              <a:t>select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két listaparaméterrel meghívva</a:t>
            </a:r>
          </a:p>
          <a:p>
            <a:pPr lvl="1"/>
            <a:r>
              <a:rPr lang="hu-HU" dirty="0"/>
              <a:t>első a leválogatandó rétegek eredeti neve, második az új nevek listája</a:t>
            </a:r>
          </a:p>
          <a:p>
            <a:r>
              <a:rPr lang="hu-HU" dirty="0"/>
              <a:t>réteg hozzáadása: .</a:t>
            </a:r>
            <a:r>
              <a:rPr lang="hu-HU" dirty="0" err="1"/>
              <a:t>addBands</a:t>
            </a:r>
            <a:r>
              <a:rPr lang="hu-HU" dirty="0"/>
              <a:t>(</a:t>
            </a:r>
            <a:r>
              <a:rPr lang="hu-HU" dirty="0" err="1"/>
              <a:t>srcImg</a:t>
            </a:r>
            <a:r>
              <a:rPr lang="hu-HU" dirty="0"/>
              <a:t>, </a:t>
            </a:r>
            <a:r>
              <a:rPr lang="hu-HU" i="1" dirty="0" err="1"/>
              <a:t>names</a:t>
            </a:r>
            <a:r>
              <a:rPr lang="hu-HU" i="1" dirty="0"/>
              <a:t>, </a:t>
            </a:r>
            <a:r>
              <a:rPr lang="hu-HU" i="1" dirty="0" err="1"/>
              <a:t>overwrite</a:t>
            </a:r>
            <a:r>
              <a:rPr lang="hu-HU" dirty="0"/>
              <a:t>)</a:t>
            </a:r>
          </a:p>
          <a:p>
            <a:pPr lvl="1"/>
            <a:r>
              <a:rPr lang="hu-HU" dirty="0" err="1"/>
              <a:t>names</a:t>
            </a:r>
            <a:r>
              <a:rPr lang="hu-HU" dirty="0"/>
              <a:t>-szel szűkíthetjük az </a:t>
            </a:r>
            <a:r>
              <a:rPr lang="hu-HU" dirty="0" err="1"/>
              <a:t>srcImg</a:t>
            </a:r>
            <a:r>
              <a:rPr lang="hu-HU" dirty="0"/>
              <a:t> rétegeit (alapértelmezetten (null) az összes másolódik)</a:t>
            </a:r>
          </a:p>
          <a:p>
            <a:pPr lvl="1"/>
            <a:r>
              <a:rPr lang="hu-HU" dirty="0" err="1"/>
              <a:t>overwrite</a:t>
            </a:r>
            <a:r>
              <a:rPr lang="hu-HU" dirty="0"/>
              <a:t>: azonos nevű meglévő rétegek felülírása (alapértelmezetten hamis)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2942" y="1511300"/>
            <a:ext cx="3660456" cy="23748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625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581774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rétegnevek és -információk</a:t>
            </a:r>
          </a:p>
          <a:p>
            <a:pPr lvl="1"/>
            <a:r>
              <a:rPr lang="hu-HU" dirty="0"/>
              <a:t>rétegek leválogatása</a:t>
            </a:r>
          </a:p>
          <a:p>
            <a:pPr lvl="1"/>
            <a:r>
              <a:rPr lang="hu-HU" dirty="0"/>
              <a:t>rétegek átnevezése</a:t>
            </a:r>
          </a:p>
          <a:p>
            <a:pPr lvl="1"/>
            <a:r>
              <a:rPr lang="hu-HU" dirty="0"/>
              <a:t>új rétegek hozzáadása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974" y="1333104"/>
            <a:ext cx="4676775" cy="4793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256F7CFD-32C4-132C-0902-CFD83062F19D}"/>
              </a:ext>
            </a:extLst>
          </p:cNvPr>
          <p:cNvSpPr/>
          <p:nvPr/>
        </p:nvSpPr>
        <p:spPr>
          <a:xfrm rot="1225821">
            <a:off x="8572645" y="653712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08.js –</a:t>
            </a:r>
          </a:p>
        </p:txBody>
      </p:sp>
    </p:spTree>
    <p:extLst>
      <p:ext uri="{BB962C8B-B14F-4D97-AF65-F5344CB8AC3E}">
        <p14:creationId xmlns:p14="http://schemas.microsoft.com/office/powerpoint/2010/main" val="983639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072902" cy="4754563"/>
          </a:xfrm>
        </p:spPr>
        <p:txBody>
          <a:bodyPr/>
          <a:lstStyle/>
          <a:p>
            <a:r>
              <a:rPr lang="hu-HU" dirty="0"/>
              <a:t>rétegenként, és azon belül cellánként végzi el a műveleteket</a:t>
            </a:r>
          </a:p>
          <a:p>
            <a:r>
              <a:rPr lang="hu-HU" dirty="0"/>
              <a:t>függvények helyett metódusok</a:t>
            </a:r>
          </a:p>
          <a:p>
            <a:pPr lvl="1"/>
            <a:r>
              <a:rPr lang="hu-HU" dirty="0"/>
              <a:t>a műveletben részt vevő első raszteren hívjuk meg</a:t>
            </a:r>
          </a:p>
          <a:p>
            <a:r>
              <a:rPr lang="hu-HU" dirty="0" err="1"/>
              <a:t>sqrt</a:t>
            </a:r>
            <a:r>
              <a:rPr lang="hu-HU" dirty="0"/>
              <a:t>(raszter1) helyett</a:t>
            </a:r>
          </a:p>
          <a:p>
            <a:pPr lvl="1"/>
            <a:r>
              <a:rPr lang="hu-HU" dirty="0"/>
              <a:t>raszter1.sqrt()</a:t>
            </a:r>
          </a:p>
          <a:p>
            <a:r>
              <a:rPr lang="hu-HU" dirty="0"/>
              <a:t>raszter1 + raszter2 (vagy add(raszter1, raszter2)) helyett:</a:t>
            </a:r>
          </a:p>
          <a:p>
            <a:pPr lvl="1"/>
            <a:r>
              <a:rPr lang="hu-HU" dirty="0"/>
              <a:t>raszter1.add(raszter2)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7" b="12739"/>
          <a:stretch/>
        </p:blipFill>
        <p:spPr>
          <a:xfrm>
            <a:off x="6911102" y="1422400"/>
            <a:ext cx="5106272" cy="4635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6259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egyváltozós számműveletek: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floor</a:t>
            </a:r>
            <a:r>
              <a:rPr lang="hu-HU" dirty="0"/>
              <a:t>(), .</a:t>
            </a:r>
            <a:r>
              <a:rPr lang="hu-HU" dirty="0" err="1"/>
              <a:t>round</a:t>
            </a:r>
            <a:r>
              <a:rPr lang="hu-HU" dirty="0"/>
              <a:t>(), .</a:t>
            </a:r>
            <a:r>
              <a:rPr lang="hu-HU" dirty="0" err="1"/>
              <a:t>abs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.sin(), .cos()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sqrt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exp</a:t>
            </a:r>
            <a:r>
              <a:rPr lang="hu-HU" dirty="0"/>
              <a:t>(), .log(), .log10()</a:t>
            </a:r>
          </a:p>
          <a:p>
            <a:r>
              <a:rPr lang="hu-HU" dirty="0"/>
              <a:t>kétváltozós számműveletek:</a:t>
            </a:r>
          </a:p>
          <a:p>
            <a:pPr lvl="1"/>
            <a:r>
              <a:rPr lang="hu-HU" dirty="0"/>
              <a:t>.add(image2), .</a:t>
            </a:r>
            <a:r>
              <a:rPr lang="hu-HU" dirty="0" err="1"/>
              <a:t>subtract</a:t>
            </a:r>
            <a:r>
              <a:rPr lang="hu-HU" dirty="0"/>
              <a:t>(image2)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multiply</a:t>
            </a:r>
            <a:r>
              <a:rPr lang="hu-HU" dirty="0"/>
              <a:t>(image2), .</a:t>
            </a:r>
            <a:r>
              <a:rPr lang="hu-HU" dirty="0" err="1"/>
              <a:t>pow</a:t>
            </a:r>
            <a:r>
              <a:rPr lang="hu-HU" dirty="0"/>
              <a:t>(image2)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divide</a:t>
            </a:r>
            <a:r>
              <a:rPr lang="hu-HU" dirty="0"/>
              <a:t>(image2), .</a:t>
            </a:r>
            <a:r>
              <a:rPr lang="hu-HU" dirty="0" err="1"/>
              <a:t>mod</a:t>
            </a:r>
            <a:r>
              <a:rPr lang="hu-HU" dirty="0"/>
              <a:t>(image2)</a:t>
            </a:r>
          </a:p>
          <a:p>
            <a:r>
              <a:rPr lang="hu-HU" dirty="0"/>
              <a:t>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3960" y="1422400"/>
            <a:ext cx="3215640" cy="33533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72658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logikai 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eq</a:t>
            </a:r>
            <a:r>
              <a:rPr lang="hu-HU" dirty="0"/>
              <a:t>(image2), </a:t>
            </a:r>
            <a:r>
              <a:rPr lang="hu-HU" dirty="0" err="1"/>
              <a:t>neq</a:t>
            </a:r>
            <a:r>
              <a:rPr lang="hu-HU" dirty="0"/>
              <a:t>(image2)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gt</a:t>
            </a:r>
            <a:r>
              <a:rPr lang="hu-HU" dirty="0"/>
              <a:t>(image2), .</a:t>
            </a:r>
            <a:r>
              <a:rPr lang="hu-HU" dirty="0" err="1"/>
              <a:t>gte</a:t>
            </a:r>
            <a:r>
              <a:rPr lang="hu-HU" dirty="0"/>
              <a:t>(image2), .</a:t>
            </a:r>
            <a:r>
              <a:rPr lang="hu-HU" dirty="0" err="1"/>
              <a:t>lt</a:t>
            </a:r>
            <a:r>
              <a:rPr lang="hu-HU" dirty="0"/>
              <a:t>(image2), .</a:t>
            </a:r>
            <a:r>
              <a:rPr lang="hu-HU" dirty="0" err="1"/>
              <a:t>lte</a:t>
            </a:r>
            <a:r>
              <a:rPr lang="hu-HU" dirty="0"/>
              <a:t>(image2)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not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.and(image2), .</a:t>
            </a:r>
            <a:r>
              <a:rPr lang="hu-HU" dirty="0" err="1"/>
              <a:t>or</a:t>
            </a:r>
            <a:r>
              <a:rPr lang="hu-HU" dirty="0"/>
              <a:t>(image2)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20" y="1378749"/>
            <a:ext cx="3393479" cy="297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0434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logikai műveletek: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eq</a:t>
            </a:r>
            <a:r>
              <a:rPr lang="hu-HU" dirty="0"/>
              <a:t>(image2), </a:t>
            </a:r>
            <a:r>
              <a:rPr lang="hu-HU" dirty="0" err="1"/>
              <a:t>neq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gt</a:t>
            </a:r>
            <a:r>
              <a:rPr lang="hu-HU" dirty="0"/>
              <a:t>(image2), .</a:t>
            </a:r>
            <a:r>
              <a:rPr lang="hu-HU" dirty="0" err="1"/>
              <a:t>gte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), .</a:t>
            </a:r>
            <a:r>
              <a:rPr lang="hu-HU" dirty="0" err="1"/>
              <a:t>lte</a:t>
            </a:r>
            <a:r>
              <a:rPr lang="hu-HU" dirty="0"/>
              <a:t>(</a:t>
            </a:r>
            <a:r>
              <a:rPr lang="hu-HU" dirty="0" err="1"/>
              <a:t>image2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not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.and(image2), .</a:t>
            </a:r>
            <a:r>
              <a:rPr lang="hu-HU" dirty="0" err="1"/>
              <a:t>or</a:t>
            </a:r>
            <a:r>
              <a:rPr lang="hu-HU" dirty="0"/>
              <a:t>(image2)</a:t>
            </a:r>
          </a:p>
          <a:p>
            <a:pPr lvl="2"/>
            <a:endParaRPr lang="hu-HU" dirty="0"/>
          </a:p>
          <a:p>
            <a:r>
              <a:rPr lang="hu-HU" dirty="0"/>
              <a:t>az image2 paraméter lehet Image vagy egy egyszerű szám is</a:t>
            </a:r>
          </a:p>
          <a:p>
            <a:pPr lvl="1"/>
            <a:r>
              <a:rPr lang="hu-HU" dirty="0"/>
              <a:t>utóbbi esetben egy konstans rasztert képez a háttérben</a:t>
            </a:r>
          </a:p>
          <a:p>
            <a:r>
              <a:rPr lang="hu-HU" dirty="0"/>
              <a:t>kétváltozós műveletek esetén</a:t>
            </a:r>
          </a:p>
          <a:p>
            <a:pPr lvl="1"/>
            <a:r>
              <a:rPr lang="hu-HU" dirty="0" err="1"/>
              <a:t>n&amp;n</a:t>
            </a:r>
            <a:r>
              <a:rPr lang="hu-HU" dirty="0"/>
              <a:t> számú réteg, azonos nevek: név alapján rakja párba a rétegeket</a:t>
            </a:r>
          </a:p>
          <a:p>
            <a:pPr lvl="1"/>
            <a:r>
              <a:rPr lang="hu-HU" dirty="0" err="1"/>
              <a:t>n&amp;n</a:t>
            </a:r>
            <a:r>
              <a:rPr lang="hu-HU" dirty="0"/>
              <a:t> számú réteg, eltérő nevek: sorrend alapján rakja párba a rétegeket</a:t>
            </a:r>
          </a:p>
          <a:p>
            <a:pPr lvl="1"/>
            <a:r>
              <a:rPr lang="hu-HU" dirty="0"/>
              <a:t>n&amp;1 számú réteg: az egy réteget ismétli </a:t>
            </a:r>
            <a:r>
              <a:rPr lang="hu-HU" dirty="0" err="1"/>
              <a:t>n-szer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6120" y="1378749"/>
            <a:ext cx="3393479" cy="2979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9060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Cellánkénti </a:t>
            </a:r>
            <a:r>
              <a:rPr lang="hu-HU" dirty="0" err="1"/>
              <a:t>raszterműveletek</a:t>
            </a:r>
            <a:r>
              <a:rPr lang="hu-HU" dirty="0"/>
              <a:t> (</a:t>
            </a:r>
            <a:r>
              <a:rPr lang="hu-HU" dirty="0" err="1"/>
              <a:t>raszteralgebra</a:t>
            </a:r>
            <a:r>
              <a:rPr lang="hu-HU" dirty="0"/>
              <a:t>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218997" cy="4754563"/>
          </a:xfrm>
        </p:spPr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egyváltozós és többváltozós műveletek</a:t>
            </a:r>
          </a:p>
          <a:p>
            <a:pPr lvl="1"/>
            <a:r>
              <a:rPr lang="hu-HU" dirty="0"/>
              <a:t>szám- és logikai műveletek</a:t>
            </a:r>
          </a:p>
          <a:p>
            <a:pPr lvl="1"/>
            <a:r>
              <a:rPr lang="hu-HU" dirty="0"/>
              <a:t>műveletek raszterrel és konstans értékkel</a:t>
            </a:r>
          </a:p>
          <a:p>
            <a:pPr lvl="1"/>
            <a:endParaRPr lang="hu-HU" dirty="0"/>
          </a:p>
          <a:p>
            <a:r>
              <a:rPr lang="hu-HU" dirty="0"/>
              <a:t>megjegyzés: a többrétegű raszter </a:t>
            </a:r>
            <a:r>
              <a:rPr lang="hu-HU" dirty="0" err="1"/>
              <a:t>rétegei</a:t>
            </a:r>
            <a:r>
              <a:rPr lang="hu-HU" dirty="0"/>
              <a:t> közötti átlag képzésére inkább a .</a:t>
            </a:r>
            <a:r>
              <a:rPr lang="hu-HU" dirty="0" err="1"/>
              <a:t>mean</a:t>
            </a:r>
            <a:r>
              <a:rPr lang="hu-HU" dirty="0"/>
              <a:t>() metódus használandó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197" y="3799681"/>
            <a:ext cx="3971925" cy="2247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197" y="1422400"/>
            <a:ext cx="3971925" cy="22014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2B777D26-1F6E-5BEF-566B-D09210B5118F}"/>
              </a:ext>
            </a:extLst>
          </p:cNvPr>
          <p:cNvSpPr/>
          <p:nvPr/>
        </p:nvSpPr>
        <p:spPr>
          <a:xfrm rot="1225821">
            <a:off x="8572645" y="653712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09.js –</a:t>
            </a:r>
          </a:p>
        </p:txBody>
      </p:sp>
    </p:spTree>
    <p:extLst>
      <p:ext uri="{BB962C8B-B14F-4D97-AF65-F5344CB8AC3E}">
        <p14:creationId xmlns:p14="http://schemas.microsoft.com/office/powerpoint/2010/main" val="3748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2433" y="1419934"/>
            <a:ext cx="3230880" cy="467019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10. feladat (egyéni) – rétegek kezelése és raszteralgebra</a:t>
            </a:r>
            <a:endParaRPr lang="en-US" dirty="0"/>
          </a:p>
        </p:txBody>
      </p:sp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838199" y="1422400"/>
            <a:ext cx="7914233" cy="4754563"/>
          </a:xfrm>
        </p:spPr>
        <p:txBody>
          <a:bodyPr/>
          <a:lstStyle/>
          <a:p>
            <a:r>
              <a:rPr lang="hu-HU" dirty="0"/>
              <a:t>válogasd le a korábbi térképvászon-középponttal összemetsződő első olyan Landsat9 ("LANDSAT/LC09/C02/T1_L2") műholdképet, amely 2023 januárjában készült</a:t>
            </a:r>
          </a:p>
          <a:p>
            <a:r>
              <a:rPr lang="hu-HU" dirty="0"/>
              <a:t>új rasztert képezve válogasd le az "SR_B5" és "SR_B1" nevű rétegeket "</a:t>
            </a:r>
            <a:r>
              <a:rPr lang="hu-HU" dirty="0" err="1"/>
              <a:t>infravoros</a:t>
            </a:r>
            <a:r>
              <a:rPr lang="hu-HU" dirty="0"/>
              <a:t>"és "ultraibolya" néven</a:t>
            </a:r>
          </a:p>
          <a:p>
            <a:pPr lvl="1"/>
            <a:r>
              <a:rPr lang="hu-HU" dirty="0"/>
              <a:t>csak az utolsó réteget tartsd meg</a:t>
            </a:r>
          </a:p>
          <a:p>
            <a:pPr lvl="1"/>
            <a:r>
              <a:rPr lang="hu-HU" dirty="0"/>
              <a:t>nyerd ki ennek a rétegnek az alapvető információit</a:t>
            </a:r>
          </a:p>
          <a:p>
            <a:r>
              <a:rPr lang="hu-HU" dirty="0"/>
              <a:t>képezz egy logikai (0/1) rasztert, amely ott igaz, ahol</a:t>
            </a:r>
          </a:p>
          <a:p>
            <a:pPr lvl="1"/>
            <a:r>
              <a:rPr lang="hu-HU" dirty="0"/>
              <a:t>nem teljesül, hogy az ultraibolya legalább 4 tizedesjegyű (használd a .log10() és .</a:t>
            </a:r>
            <a:r>
              <a:rPr lang="hu-HU" dirty="0" err="1"/>
              <a:t>not</a:t>
            </a:r>
            <a:r>
              <a:rPr lang="hu-HU" dirty="0"/>
              <a:t>() metódusokat!)</a:t>
            </a:r>
          </a:p>
          <a:p>
            <a:pPr lvl="1"/>
            <a:r>
              <a:rPr lang="hu-HU" dirty="0"/>
              <a:t>és az "SR_B3" nem egyezik meg az "SR_B4"</a:t>
            </a:r>
            <a:r>
              <a:rPr lang="hu-HU" dirty="0" err="1"/>
              <a:t>-gyel</a:t>
            </a:r>
            <a:endParaRPr lang="hu-HU" dirty="0"/>
          </a:p>
          <a:p>
            <a:r>
              <a:rPr lang="hu-HU" dirty="0"/>
              <a:t>nevezd át a réteget, majd add hozzá a raszterhez és jelenítsd meg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pPr/>
              <a:t>16:18</a:t>
            </a:fld>
            <a:endParaRPr lang="en-US"/>
          </a:p>
        </p:txBody>
      </p:sp>
      <p:sp>
        <p:nvSpPr>
          <p:cNvPr id="5" name="Téglalap 4"/>
          <p:cNvSpPr/>
          <p:nvPr/>
        </p:nvSpPr>
        <p:spPr>
          <a:xfrm rot="1225821">
            <a:off x="8639635" y="711600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10.js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</a:t>
            </a:r>
          </a:p>
        </p:txBody>
      </p:sp>
    </p:spTree>
    <p:extLst>
      <p:ext uri="{BB962C8B-B14F-4D97-AF65-F5344CB8AC3E}">
        <p14:creationId xmlns:p14="http://schemas.microsoft.com/office/powerpoint/2010/main" val="1744348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További </a:t>
            </a:r>
            <a:r>
              <a:rPr lang="hu-HU" dirty="0" err="1"/>
              <a:t>raszterműveletek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kettő vagy több raszter összefűzése (rétegek száma növekszik): .</a:t>
            </a:r>
            <a:r>
              <a:rPr lang="hu-HU" dirty="0" err="1"/>
              <a:t>cat</a:t>
            </a:r>
            <a:r>
              <a:rPr lang="hu-HU" dirty="0"/>
              <a:t>(var_</a:t>
            </a:r>
            <a:r>
              <a:rPr lang="hu-HU" dirty="0" err="1"/>
              <a:t>args</a:t>
            </a:r>
            <a:r>
              <a:rPr lang="hu-HU" dirty="0"/>
              <a:t>)</a:t>
            </a:r>
          </a:p>
          <a:p>
            <a:r>
              <a:rPr lang="hu-HU" dirty="0"/>
              <a:t>kettő vagy több raszter összefűzése (kiterjedés, nem-0 cellák száma növekszik): .</a:t>
            </a:r>
            <a:r>
              <a:rPr lang="hu-HU" dirty="0" err="1"/>
              <a:t>mosaic</a:t>
            </a:r>
            <a:r>
              <a:rPr lang="hu-HU" dirty="0"/>
              <a:t>()</a:t>
            </a:r>
          </a:p>
          <a:p>
            <a:r>
              <a:rPr lang="hu-HU" dirty="0"/>
              <a:t>két </a:t>
            </a:r>
            <a:r>
              <a:rPr lang="hu-HU" dirty="0" err="1"/>
              <a:t>rasztergyűjtemény</a:t>
            </a:r>
            <a:r>
              <a:rPr lang="hu-HU" dirty="0"/>
              <a:t> összefűzése: .</a:t>
            </a:r>
            <a:r>
              <a:rPr lang="hu-HU" dirty="0" err="1"/>
              <a:t>merge</a:t>
            </a:r>
            <a:r>
              <a:rPr lang="hu-HU" dirty="0"/>
              <a:t>(collection2)</a:t>
            </a:r>
          </a:p>
          <a:p>
            <a:r>
              <a:rPr lang="hu-HU" dirty="0"/>
              <a:t>megadott </a:t>
            </a:r>
            <a:r>
              <a:rPr lang="hu-HU" dirty="0" err="1"/>
              <a:t>azonosítójú</a:t>
            </a:r>
            <a:r>
              <a:rPr lang="hu-HU" dirty="0"/>
              <a:t> raszter kiválasztása </a:t>
            </a:r>
            <a:r>
              <a:rPr lang="hu-HU" dirty="0" err="1"/>
              <a:t>rasztergyűjteményből</a:t>
            </a:r>
            <a:r>
              <a:rPr lang="hu-HU" dirty="0"/>
              <a:t>: </a:t>
            </a:r>
            <a:r>
              <a:rPr lang="en-US" dirty="0"/>
              <a:t>.load(id</a:t>
            </a:r>
            <a:r>
              <a:rPr lang="hu-HU" dirty="0"/>
              <a:t>)</a:t>
            </a:r>
          </a:p>
          <a:p>
            <a:r>
              <a:rPr lang="hu-HU" dirty="0"/>
              <a:t>távolságszámítás a legközelebbi nem-0 cellától: .</a:t>
            </a:r>
            <a:r>
              <a:rPr lang="hu-HU" dirty="0" err="1"/>
              <a:t>distance</a:t>
            </a:r>
            <a:r>
              <a:rPr lang="hu-HU" dirty="0"/>
              <a:t>(</a:t>
            </a:r>
            <a:r>
              <a:rPr lang="hu-HU" i="1" dirty="0"/>
              <a:t>kernel, </a:t>
            </a:r>
            <a:r>
              <a:rPr lang="hu-HU" i="1" dirty="0" err="1"/>
              <a:t>skipMasked</a:t>
            </a:r>
            <a:r>
              <a:rPr lang="hu-HU" dirty="0"/>
              <a:t>)</a:t>
            </a:r>
          </a:p>
          <a:p>
            <a:r>
              <a:rPr lang="hu-HU" dirty="0" err="1"/>
              <a:t>véletlenszámokat</a:t>
            </a:r>
            <a:r>
              <a:rPr lang="hu-HU" dirty="0"/>
              <a:t> tartalmazó raszter generálása: .random(</a:t>
            </a:r>
            <a:r>
              <a:rPr lang="hu-HU" i="1" dirty="0" err="1"/>
              <a:t>seed</a:t>
            </a:r>
            <a:r>
              <a:rPr lang="hu-HU" i="1" dirty="0"/>
              <a:t>, </a:t>
            </a:r>
            <a:r>
              <a:rPr lang="hu-HU" i="1" dirty="0" err="1"/>
              <a:t>distribution</a:t>
            </a:r>
            <a:r>
              <a:rPr lang="hu-HU" dirty="0"/>
              <a:t>)</a:t>
            </a:r>
          </a:p>
          <a:p>
            <a:r>
              <a:rPr lang="hu-HU" dirty="0"/>
              <a:t>körbevágás (maszkolás) vektorral: .</a:t>
            </a:r>
            <a:r>
              <a:rPr lang="hu-HU" dirty="0" err="1"/>
              <a:t>clip</a:t>
            </a:r>
            <a:r>
              <a:rPr lang="hu-HU" dirty="0"/>
              <a:t>(</a:t>
            </a:r>
            <a:r>
              <a:rPr lang="hu-HU" dirty="0" err="1"/>
              <a:t>geometry</a:t>
            </a:r>
            <a:r>
              <a:rPr lang="hu-HU" dirty="0"/>
              <a:t>)</a:t>
            </a:r>
          </a:p>
          <a:p>
            <a:r>
              <a:rPr lang="hu-HU" dirty="0"/>
              <a:t>maszkolás raszterrel: .</a:t>
            </a:r>
            <a:r>
              <a:rPr lang="hu-HU" dirty="0" err="1"/>
              <a:t>mask</a:t>
            </a:r>
            <a:r>
              <a:rPr lang="hu-HU" dirty="0"/>
              <a:t>(</a:t>
            </a:r>
            <a:r>
              <a:rPr lang="hu-HU" dirty="0" err="1"/>
              <a:t>mask</a:t>
            </a:r>
            <a:r>
              <a:rPr lang="hu-HU" dirty="0"/>
              <a:t>)</a:t>
            </a:r>
          </a:p>
          <a:p>
            <a:r>
              <a:rPr lang="hu-HU" dirty="0" err="1"/>
              <a:t>továbbmaszkolás</a:t>
            </a:r>
            <a:r>
              <a:rPr lang="hu-HU" dirty="0"/>
              <a:t> (a még nem </a:t>
            </a:r>
            <a:r>
              <a:rPr lang="hu-HU" dirty="0" err="1"/>
              <a:t>maszkolt</a:t>
            </a:r>
            <a:r>
              <a:rPr lang="hu-HU" dirty="0"/>
              <a:t> cellákra): .</a:t>
            </a:r>
            <a:r>
              <a:rPr lang="hu-HU" dirty="0" err="1"/>
              <a:t>updateMask</a:t>
            </a:r>
            <a:r>
              <a:rPr lang="hu-HU" dirty="0"/>
              <a:t>(</a:t>
            </a:r>
            <a:r>
              <a:rPr lang="hu-HU" dirty="0" err="1"/>
              <a:t>mask</a:t>
            </a:r>
            <a:r>
              <a:rPr lang="hu-HU" dirty="0"/>
              <a:t>)</a:t>
            </a:r>
          </a:p>
          <a:p>
            <a:r>
              <a:rPr lang="hu-HU" dirty="0"/>
              <a:t>maszkolás megszüntetése/módosítása (a már </a:t>
            </a:r>
            <a:r>
              <a:rPr lang="hu-HU" dirty="0" err="1"/>
              <a:t>maszkolt</a:t>
            </a:r>
            <a:r>
              <a:rPr lang="hu-HU" dirty="0"/>
              <a:t> cellákra):</a:t>
            </a:r>
            <a:br>
              <a:rPr lang="hu-HU" dirty="0"/>
            </a:br>
            <a:r>
              <a:rPr lang="hu-HU" dirty="0"/>
              <a:t>.</a:t>
            </a:r>
            <a:r>
              <a:rPr lang="hu-HU" dirty="0" err="1"/>
              <a:t>unmask</a:t>
            </a:r>
            <a:r>
              <a:rPr lang="hu-HU" dirty="0"/>
              <a:t>(</a:t>
            </a:r>
            <a:r>
              <a:rPr lang="hu-HU" dirty="0" err="1"/>
              <a:t>value</a:t>
            </a:r>
            <a:r>
              <a:rPr lang="hu-HU" dirty="0"/>
              <a:t>, </a:t>
            </a:r>
            <a:r>
              <a:rPr lang="hu-HU" dirty="0" err="1"/>
              <a:t>sameFootprint</a:t>
            </a:r>
            <a:r>
              <a:rPr lang="hu-HU" dirty="0"/>
              <a:t>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49" y="4693047"/>
            <a:ext cx="3337559" cy="1464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2" name="Picture 4" descr="https://openmrv.org/web/guest/w/modules/mrv/modules_1/image-mosaic-composite-creation-for-landsat-and-sentinel-2-in-google-earth-engine?p_p_id=org_openmrv_frontend_portlet_OpenMRVFrontendPortlet&amp;p_p_lifecycle=2&amp;p_p_resource_id=%2Fgetfile&amp;_org_openmrv_frontend_portlet_OpenMRVFrontendPortlet_filename=/modules/mrv/modules_1/figures/m1.1/l8cloudycomposite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4399" y="2876413"/>
            <a:ext cx="2315209" cy="17229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403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Műveletismétlés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91474" cy="4754563"/>
          </a:xfrm>
        </p:spPr>
        <p:txBody>
          <a:bodyPr/>
          <a:lstStyle/>
          <a:p>
            <a:r>
              <a:rPr lang="hu-HU" dirty="0" err="1"/>
              <a:t>mapping</a:t>
            </a:r>
            <a:endParaRPr lang="hu-HU" dirty="0"/>
          </a:p>
          <a:p>
            <a:pPr lvl="1"/>
            <a:r>
              <a:rPr lang="hu-HU" dirty="0"/>
              <a:t>nem </a:t>
            </a:r>
            <a:r>
              <a:rPr lang="hu-HU" i="1" dirty="0"/>
              <a:t>térképezés</a:t>
            </a:r>
            <a:r>
              <a:rPr lang="hu-HU" dirty="0"/>
              <a:t>, hanem (függvény-)</a:t>
            </a:r>
            <a:r>
              <a:rPr lang="hu-HU" i="1" dirty="0"/>
              <a:t>hozzárendelés</a:t>
            </a:r>
            <a:r>
              <a:rPr lang="hu-HU" dirty="0"/>
              <a:t> értelemben</a:t>
            </a:r>
          </a:p>
          <a:p>
            <a:r>
              <a:rPr lang="hu-HU" dirty="0"/>
              <a:t>egy </a:t>
            </a:r>
            <a:r>
              <a:rPr lang="hu-HU" dirty="0" err="1"/>
              <a:t>rasztergyűjteményhez</a:t>
            </a:r>
            <a:r>
              <a:rPr lang="hu-HU" dirty="0"/>
              <a:t> (Image </a:t>
            </a:r>
            <a:r>
              <a:rPr lang="hu-HU" dirty="0" err="1"/>
              <a:t>Collection</a:t>
            </a:r>
            <a:r>
              <a:rPr lang="hu-HU" dirty="0"/>
              <a:t>) tartozó minden egyes rasztere (Image) lefuttat egy függvényt</a:t>
            </a:r>
          </a:p>
          <a:p>
            <a:pPr lvl="1"/>
            <a:r>
              <a:rPr lang="hu-HU" dirty="0"/>
              <a:t>a függvény lehet saját (</a:t>
            </a:r>
            <a:r>
              <a:rPr lang="hu-HU" dirty="0" err="1"/>
              <a:t>def</a:t>
            </a:r>
            <a:r>
              <a:rPr lang="hu-HU" dirty="0"/>
              <a:t>) vagy már létező</a:t>
            </a:r>
          </a:p>
          <a:p>
            <a:pPr lvl="2"/>
            <a:endParaRPr lang="hu-HU" dirty="0"/>
          </a:p>
          <a:p>
            <a:pPr lvl="2"/>
            <a:r>
              <a:rPr lang="hu-HU" dirty="0" err="1"/>
              <a:t>for</a:t>
            </a:r>
            <a:r>
              <a:rPr lang="hu-HU" dirty="0"/>
              <a:t> (raszter in </a:t>
            </a:r>
            <a:r>
              <a:rPr lang="hu-HU" dirty="0" err="1"/>
              <a:t>rasztergyujtemeny</a:t>
            </a:r>
            <a:r>
              <a:rPr lang="hu-HU" dirty="0"/>
              <a:t>)</a:t>
            </a:r>
          </a:p>
          <a:p>
            <a:pPr lvl="2"/>
            <a:r>
              <a:rPr lang="hu-HU" dirty="0"/>
              <a:t>	</a:t>
            </a:r>
            <a:r>
              <a:rPr lang="hu-HU" dirty="0" err="1"/>
              <a:t>fuggveny</a:t>
            </a:r>
            <a:r>
              <a:rPr lang="hu-HU" dirty="0"/>
              <a:t>(raszter)</a:t>
            </a:r>
          </a:p>
          <a:p>
            <a:r>
              <a:rPr lang="hu-HU" dirty="0"/>
              <a:t>helyett:</a:t>
            </a:r>
          </a:p>
          <a:p>
            <a:pPr lvl="2"/>
            <a:r>
              <a:rPr lang="hu-HU" dirty="0" err="1"/>
              <a:t>rasztergyujtemeny.map</a:t>
            </a:r>
            <a:r>
              <a:rPr lang="hu-HU" dirty="0"/>
              <a:t>(</a:t>
            </a:r>
            <a:r>
              <a:rPr lang="hu-HU" dirty="0" err="1"/>
              <a:t>fuggveny</a:t>
            </a:r>
            <a:r>
              <a:rPr lang="hu-HU" dirty="0"/>
              <a:t>);</a:t>
            </a:r>
          </a:p>
          <a:p>
            <a:pPr lvl="2"/>
            <a:endParaRPr lang="hu-HU" dirty="0"/>
          </a:p>
          <a:p>
            <a:r>
              <a:rPr lang="hu-HU" dirty="0"/>
              <a:t>DEMO</a:t>
            </a:r>
          </a:p>
          <a:p>
            <a:pPr lvl="1"/>
            <a:r>
              <a:rPr lang="hu-HU" dirty="0"/>
              <a:t>NDVI számolása sok raszterre egyszerre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674" y="1422399"/>
            <a:ext cx="3224213" cy="4695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0D7CDAF4-17BF-7B95-811D-521D41B28A0C}"/>
              </a:ext>
            </a:extLst>
          </p:cNvPr>
          <p:cNvSpPr/>
          <p:nvPr/>
        </p:nvSpPr>
        <p:spPr>
          <a:xfrm rot="1225821">
            <a:off x="8572645" y="653712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11.js –</a:t>
            </a:r>
          </a:p>
        </p:txBody>
      </p:sp>
    </p:spTree>
    <p:extLst>
      <p:ext uri="{BB962C8B-B14F-4D97-AF65-F5344CB8AC3E}">
        <p14:creationId xmlns:p14="http://schemas.microsoft.com/office/powerpoint/2010/main" val="1120760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Alapvető műveletek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leválogatás (</a:t>
            </a:r>
            <a:r>
              <a:rPr lang="hu-HU" dirty="0" err="1"/>
              <a:t>filtering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térbeli</a:t>
            </a:r>
          </a:p>
          <a:p>
            <a:pPr lvl="1"/>
            <a:r>
              <a:rPr lang="hu-HU" dirty="0"/>
              <a:t>időbeli</a:t>
            </a:r>
          </a:p>
          <a:p>
            <a:pPr lvl="1"/>
            <a:r>
              <a:rPr lang="hu-HU" dirty="0"/>
              <a:t>mezőérték/képtulajdonság szerinti</a:t>
            </a:r>
          </a:p>
          <a:p>
            <a:r>
              <a:rPr lang="hu-HU" dirty="0"/>
              <a:t>aggregálás (</a:t>
            </a:r>
            <a:r>
              <a:rPr lang="hu-HU" dirty="0" err="1"/>
              <a:t>reducing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térbeli</a:t>
            </a:r>
          </a:p>
          <a:p>
            <a:pPr lvl="1"/>
            <a:r>
              <a:rPr lang="hu-HU" dirty="0"/>
              <a:t>időbeli</a:t>
            </a:r>
          </a:p>
          <a:p>
            <a:r>
              <a:rPr lang="hu-HU" dirty="0"/>
              <a:t>műveletismétlés (</a:t>
            </a:r>
            <a:r>
              <a:rPr lang="hu-HU" dirty="0" err="1"/>
              <a:t>mapping</a:t>
            </a:r>
            <a:r>
              <a:rPr lang="hu-HU" dirty="0"/>
              <a:t>)</a:t>
            </a:r>
          </a:p>
          <a:p>
            <a:r>
              <a:rPr lang="hu-HU" dirty="0" err="1"/>
              <a:t>sorbarendezés</a:t>
            </a:r>
            <a:r>
              <a:rPr lang="hu-HU" dirty="0"/>
              <a:t> (</a:t>
            </a:r>
            <a:r>
              <a:rPr lang="hu-HU" dirty="0" err="1"/>
              <a:t>sorting</a:t>
            </a:r>
            <a:r>
              <a:rPr lang="hu-HU" dirty="0"/>
              <a:t>)</a:t>
            </a:r>
          </a:p>
          <a:p>
            <a:r>
              <a:rPr lang="hu-HU" dirty="0"/>
              <a:t>maszkolás (</a:t>
            </a:r>
            <a:r>
              <a:rPr lang="hu-HU" dirty="0" err="1"/>
              <a:t>masking</a:t>
            </a:r>
            <a:r>
              <a:rPr lang="hu-HU" dirty="0"/>
              <a:t>)</a:t>
            </a:r>
          </a:p>
          <a:p>
            <a:r>
              <a:rPr lang="hu-HU" dirty="0"/>
              <a:t>összeillesztés (</a:t>
            </a:r>
            <a:r>
              <a:rPr lang="hu-HU" dirty="0" err="1"/>
              <a:t>mosaicking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0915" y="2398137"/>
            <a:ext cx="6458857" cy="3623181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B2DF4A64-8F3C-38AD-346E-36CF5EE30872}"/>
              </a:ext>
            </a:extLst>
          </p:cNvPr>
          <p:cNvSpPr/>
          <p:nvPr/>
        </p:nvSpPr>
        <p:spPr>
          <a:xfrm rot="1225821">
            <a:off x="8866375" y="653712"/>
            <a:ext cx="2709396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 S M É T L É S –</a:t>
            </a:r>
          </a:p>
        </p:txBody>
      </p:sp>
    </p:spTree>
    <p:extLst>
      <p:ext uri="{BB962C8B-B14F-4D97-AF65-F5344CB8AC3E}">
        <p14:creationId xmlns:p14="http://schemas.microsoft.com/office/powerpoint/2010/main" val="3039456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.</a:t>
            </a:r>
            <a:r>
              <a:rPr lang="hu-HU" dirty="0" err="1"/>
              <a:t>filterDate</a:t>
            </a:r>
            <a:r>
              <a:rPr lang="hu-HU" dirty="0"/>
              <a:t>() és .</a:t>
            </a:r>
            <a:r>
              <a:rPr lang="hu-HU" dirty="0" err="1"/>
              <a:t>filterBounds</a:t>
            </a:r>
            <a:r>
              <a:rPr lang="hu-HU" dirty="0"/>
              <a:t>(): könnyen, gyorsan leválogathatunk</a:t>
            </a:r>
          </a:p>
          <a:p>
            <a:r>
              <a:rPr lang="hu-HU" dirty="0"/>
              <a:t>ennél sokkal több lehetőséget kínál a .filter()</a:t>
            </a:r>
          </a:p>
          <a:p>
            <a:pPr lvl="1"/>
            <a:r>
              <a:rPr lang="hu-HU" dirty="0"/>
              <a:t>időbeli, térbeli és mezőérték/képtulajdonság szerinti leválogatásra</a:t>
            </a:r>
          </a:p>
          <a:p>
            <a:r>
              <a:rPr lang="hu-HU" dirty="0"/>
              <a:t>a .filter() metóduson belül az </a:t>
            </a:r>
            <a:r>
              <a:rPr lang="hu-HU" dirty="0" err="1"/>
              <a:t>ee.Filter</a:t>
            </a:r>
            <a:r>
              <a:rPr lang="hu-HU" dirty="0"/>
              <a:t> osztály valamely metódusát adjuk meg:</a:t>
            </a:r>
          </a:p>
          <a:p>
            <a:pPr lvl="2"/>
            <a:r>
              <a:rPr lang="hu-HU" dirty="0" err="1"/>
              <a:t>allamok</a:t>
            </a:r>
            <a:r>
              <a:rPr lang="en-US" dirty="0"/>
              <a:t>.filter(</a:t>
            </a:r>
            <a:r>
              <a:rPr lang="en-US" dirty="0" err="1"/>
              <a:t>ee.Filter.neq</a:t>
            </a:r>
            <a:r>
              <a:rPr lang="en-US" dirty="0"/>
              <a:t>("NAME", </a:t>
            </a:r>
            <a:r>
              <a:rPr lang="hu-HU" dirty="0"/>
              <a:t>"</a:t>
            </a:r>
            <a:r>
              <a:rPr lang="en-US" dirty="0"/>
              <a:t>California</a:t>
            </a:r>
            <a:r>
              <a:rPr lang="hu-HU" dirty="0"/>
              <a:t>"</a:t>
            </a:r>
            <a:r>
              <a:rPr lang="en-US" dirty="0"/>
              <a:t>))</a:t>
            </a:r>
            <a:endParaRPr lang="hu-HU" dirty="0"/>
          </a:p>
          <a:p>
            <a:pPr lvl="2"/>
            <a:r>
              <a:rPr lang="hu-HU" dirty="0" err="1"/>
              <a:t>muholdkepek.filter</a:t>
            </a:r>
            <a:r>
              <a:rPr lang="hu-HU" dirty="0"/>
              <a:t>(</a:t>
            </a:r>
            <a:r>
              <a:rPr lang="hu-HU" dirty="0" err="1"/>
              <a:t>ee.Filter.lte</a:t>
            </a:r>
            <a:r>
              <a:rPr lang="hu-HU" dirty="0"/>
              <a:t>("CLOUD_COVER", 20))</a:t>
            </a:r>
          </a:p>
          <a:p>
            <a:pPr lvl="2"/>
            <a:r>
              <a:rPr lang="hu-HU" dirty="0" err="1"/>
              <a:t>orszagok.filter</a:t>
            </a:r>
            <a:r>
              <a:rPr lang="hu-HU" dirty="0"/>
              <a:t>(</a:t>
            </a:r>
            <a:r>
              <a:rPr lang="hu-HU" dirty="0" err="1"/>
              <a:t>ee.Filter.inList</a:t>
            </a:r>
            <a:r>
              <a:rPr lang="hu-HU" dirty="0"/>
              <a:t>("COUNTRY_NA", ["</a:t>
            </a:r>
            <a:r>
              <a:rPr lang="hu-HU" dirty="0" err="1"/>
              <a:t>Austria</a:t>
            </a:r>
            <a:r>
              <a:rPr lang="hu-HU" dirty="0"/>
              <a:t>", "</a:t>
            </a:r>
            <a:r>
              <a:rPr lang="hu-HU" dirty="0" err="1"/>
              <a:t>Slovakia</a:t>
            </a:r>
            <a:r>
              <a:rPr lang="hu-HU" dirty="0"/>
              <a:t>"]))</a:t>
            </a:r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D5E4C684-64A4-DEC2-9B7F-A87D38BB15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11" y="4233839"/>
            <a:ext cx="1854989" cy="1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228600"/>
            <a:r>
              <a:rPr lang="hu-HU" dirty="0"/>
              <a:t>térbeli</a:t>
            </a:r>
          </a:p>
          <a:p>
            <a:pPr lvl="1"/>
            <a:r>
              <a:rPr lang="en-US" dirty="0"/>
              <a:t>intersects</a:t>
            </a:r>
            <a:r>
              <a:rPr lang="hu-HU" dirty="0"/>
              <a:t>(), </a:t>
            </a:r>
            <a:r>
              <a:rPr lang="hu-HU" dirty="0" err="1"/>
              <a:t>disjoint</a:t>
            </a:r>
            <a:r>
              <a:rPr lang="hu-HU" dirty="0"/>
              <a:t>(), </a:t>
            </a:r>
            <a:r>
              <a:rPr lang="hu-HU" dirty="0" err="1"/>
              <a:t>contains</a:t>
            </a:r>
            <a:r>
              <a:rPr lang="hu-HU" dirty="0"/>
              <a:t>(), </a:t>
            </a:r>
            <a:r>
              <a:rPr lang="hu-HU" dirty="0" err="1"/>
              <a:t>isContained</a:t>
            </a:r>
            <a:r>
              <a:rPr lang="hu-HU" dirty="0"/>
              <a:t>(), </a:t>
            </a:r>
            <a:r>
              <a:rPr lang="hu-HU" dirty="0" err="1"/>
              <a:t>bounds</a:t>
            </a:r>
            <a:r>
              <a:rPr lang="hu-HU" dirty="0"/>
              <a:t>()</a:t>
            </a:r>
          </a:p>
          <a:p>
            <a:pPr indent="-228600"/>
            <a:r>
              <a:rPr lang="hu-HU" dirty="0"/>
              <a:t>időbeli</a:t>
            </a:r>
          </a:p>
          <a:p>
            <a:pPr lvl="1"/>
            <a:r>
              <a:rPr lang="hu-HU" dirty="0" err="1"/>
              <a:t>date</a:t>
            </a:r>
            <a:r>
              <a:rPr lang="hu-HU" dirty="0"/>
              <a:t>(), </a:t>
            </a:r>
            <a:r>
              <a:rPr lang="en-US" dirty="0" err="1"/>
              <a:t>calendarRange</a:t>
            </a:r>
            <a:r>
              <a:rPr lang="en-US" dirty="0"/>
              <a:t>(</a:t>
            </a:r>
            <a:r>
              <a:rPr lang="hu-HU" dirty="0"/>
              <a:t>), </a:t>
            </a:r>
            <a:r>
              <a:rPr lang="en-US" dirty="0" err="1"/>
              <a:t>dayOfYear</a:t>
            </a:r>
            <a:r>
              <a:rPr lang="hu-HU" dirty="0"/>
              <a:t>()</a:t>
            </a:r>
          </a:p>
          <a:p>
            <a:r>
              <a:rPr lang="hu-HU" dirty="0"/>
              <a:t>mezőérték/képtulajdonság szerinti</a:t>
            </a:r>
          </a:p>
          <a:p>
            <a:pPr lvl="1"/>
            <a:r>
              <a:rPr lang="hu-HU" dirty="0" err="1"/>
              <a:t>eq</a:t>
            </a:r>
            <a:r>
              <a:rPr lang="hu-HU" dirty="0"/>
              <a:t>(), </a:t>
            </a:r>
            <a:r>
              <a:rPr lang="hu-HU" dirty="0" err="1"/>
              <a:t>neq</a:t>
            </a:r>
            <a:r>
              <a:rPr lang="hu-HU" dirty="0"/>
              <a:t>(), </a:t>
            </a:r>
            <a:r>
              <a:rPr lang="hu-HU" dirty="0" err="1"/>
              <a:t>gt</a:t>
            </a:r>
            <a:r>
              <a:rPr lang="hu-HU" dirty="0"/>
              <a:t>(), </a:t>
            </a:r>
            <a:r>
              <a:rPr lang="hu-HU" dirty="0" err="1"/>
              <a:t>gte</a:t>
            </a:r>
            <a:r>
              <a:rPr lang="hu-HU" dirty="0"/>
              <a:t>(), </a:t>
            </a:r>
            <a:r>
              <a:rPr lang="hu-HU" dirty="0" err="1"/>
              <a:t>lt</a:t>
            </a:r>
            <a:r>
              <a:rPr lang="hu-HU" dirty="0"/>
              <a:t>(), </a:t>
            </a:r>
            <a:r>
              <a:rPr lang="hu-HU" dirty="0" err="1"/>
              <a:t>lte</a:t>
            </a:r>
            <a:r>
              <a:rPr lang="hu-HU" dirty="0"/>
              <a:t>(), </a:t>
            </a:r>
            <a:r>
              <a:rPr lang="hu-HU" dirty="0" err="1"/>
              <a:t>notNull</a:t>
            </a:r>
            <a:r>
              <a:rPr lang="hu-HU" dirty="0"/>
              <a:t>()</a:t>
            </a:r>
          </a:p>
          <a:p>
            <a:r>
              <a:rPr lang="hu-HU" dirty="0"/>
              <a:t>a .filter(</a:t>
            </a:r>
            <a:r>
              <a:rPr lang="en-US" dirty="0" err="1"/>
              <a:t>ee.Filter</a:t>
            </a:r>
            <a:r>
              <a:rPr lang="en-US" dirty="0"/>
              <a:t>.</a:t>
            </a:r>
            <a:r>
              <a:rPr lang="hu-HU" dirty="0" err="1"/>
              <a:t>bounds</a:t>
            </a:r>
            <a:r>
              <a:rPr lang="hu-HU" dirty="0"/>
              <a:t>()) és .filter(</a:t>
            </a:r>
            <a:r>
              <a:rPr lang="en-US" dirty="0" err="1"/>
              <a:t>ee.Filter</a:t>
            </a:r>
            <a:r>
              <a:rPr lang="en-US" dirty="0"/>
              <a:t>.</a:t>
            </a:r>
            <a:r>
              <a:rPr lang="hu-HU" dirty="0" err="1"/>
              <a:t>date</a:t>
            </a:r>
            <a:r>
              <a:rPr lang="hu-HU" dirty="0"/>
              <a:t>()) helyett használható a rövidebb .</a:t>
            </a:r>
            <a:r>
              <a:rPr lang="hu-HU" dirty="0" err="1"/>
              <a:t>filterBounds</a:t>
            </a:r>
            <a:r>
              <a:rPr lang="hu-HU" dirty="0"/>
              <a:t>() és .</a:t>
            </a:r>
            <a:r>
              <a:rPr lang="hu-HU" dirty="0" err="1"/>
              <a:t>filterDate</a:t>
            </a:r>
            <a:r>
              <a:rPr lang="hu-HU" dirty="0"/>
              <a:t>() függvény</a:t>
            </a:r>
          </a:p>
          <a:p>
            <a:r>
              <a:rPr lang="hu-HU" dirty="0"/>
              <a:t>térbeli és időbeli leválogatásra már láttunk példákat</a:t>
            </a:r>
          </a:p>
          <a:p>
            <a:pPr lvl="1"/>
            <a:r>
              <a:rPr lang="hu-HU" dirty="0"/>
              <a:t>mezőérték/képtulajdonság szerinti leválogatást próbáljuk most ki</a:t>
            </a:r>
          </a:p>
          <a:p>
            <a:endParaRPr lang="hu-HU" dirty="0"/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6" name="Kép 5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78C3EFD0-1D5F-EC6C-A4FF-7D214E57E6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11" y="4233839"/>
            <a:ext cx="1854989" cy="1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leválogatásokat kombinálhatjuk</a:t>
            </a:r>
          </a:p>
          <a:p>
            <a:pPr lvl="1"/>
            <a:r>
              <a:rPr lang="hu-HU" dirty="0"/>
              <a:t>ÉS művelet: </a:t>
            </a:r>
            <a:r>
              <a:rPr lang="hu-HU" dirty="0" err="1"/>
              <a:t>ee.Filter.and</a:t>
            </a:r>
            <a:r>
              <a:rPr lang="hu-HU" dirty="0"/>
              <a:t>() vagy egymás utáni .filter()-hívások</a:t>
            </a:r>
          </a:p>
          <a:p>
            <a:pPr lvl="1"/>
            <a:r>
              <a:rPr lang="hu-HU" dirty="0"/>
              <a:t>VAGY művelet: </a:t>
            </a:r>
            <a:r>
              <a:rPr lang="hu-HU" dirty="0" err="1"/>
              <a:t>ee.Filter.or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NEM művelet: </a:t>
            </a:r>
            <a:r>
              <a:rPr lang="hu-HU" dirty="0" err="1"/>
              <a:t>ee.Filter.not</a:t>
            </a:r>
            <a:r>
              <a:rPr lang="hu-HU" dirty="0"/>
              <a:t>()</a:t>
            </a:r>
          </a:p>
          <a:p>
            <a:r>
              <a:rPr lang="hu-HU" dirty="0"/>
              <a:t>vagy az </a:t>
            </a:r>
            <a:r>
              <a:rPr lang="en-US" dirty="0" err="1"/>
              <a:t>ee.Filter</a:t>
            </a:r>
            <a:r>
              <a:rPr lang="en-US" dirty="0"/>
              <a:t>.</a:t>
            </a:r>
            <a:r>
              <a:rPr lang="hu-HU" dirty="0" err="1"/>
              <a:t>expression</a:t>
            </a:r>
            <a:r>
              <a:rPr lang="hu-HU" dirty="0"/>
              <a:t>()</a:t>
            </a:r>
            <a:r>
              <a:rPr lang="hu-HU" dirty="0" err="1"/>
              <a:t>-nel</a:t>
            </a:r>
            <a:r>
              <a:rPr lang="hu-HU" dirty="0"/>
              <a:t> összetett szűrőkifejezést állíthatunk össze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 descr="A képen fekete, sötétség látható&#10;&#10;Automatikusan generált leírás">
            <a:extLst>
              <a:ext uri="{FF2B5EF4-FFF2-40B4-BE49-F238E27FC236}">
                <a16:creationId xmlns:a16="http://schemas.microsoft.com/office/drawing/2014/main" id="{8ED4B89D-9118-3F5A-A010-86EDA51E40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011" y="4233839"/>
            <a:ext cx="1854989" cy="18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92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6. feladat (közös) – leválogatás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DEMO</a:t>
            </a:r>
          </a:p>
          <a:p>
            <a:pPr lvl="1"/>
            <a:r>
              <a:rPr lang="hu-HU" dirty="0"/>
              <a:t>tanulmányozzuk és futtassuk a 06.js-t</a:t>
            </a:r>
          </a:p>
          <a:p>
            <a:pPr lvl="1"/>
            <a:r>
              <a:rPr lang="hu-HU" dirty="0"/>
              <a:t>figyeljük meg az összetett </a:t>
            </a:r>
            <a:r>
              <a:rPr lang="hu-HU" dirty="0" err="1"/>
              <a:t>filterhasználatot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3428" y="2731751"/>
            <a:ext cx="11045371" cy="330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938F3C03-559D-87C0-5812-3C50797BE86E}"/>
              </a:ext>
            </a:extLst>
          </p:cNvPr>
          <p:cNvSpPr/>
          <p:nvPr/>
        </p:nvSpPr>
        <p:spPr>
          <a:xfrm rot="1225821">
            <a:off x="8572645" y="653712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06.js –</a:t>
            </a:r>
          </a:p>
        </p:txBody>
      </p:sp>
    </p:spTree>
    <p:extLst>
      <p:ext uri="{BB962C8B-B14F-4D97-AF65-F5344CB8AC3E}">
        <p14:creationId xmlns:p14="http://schemas.microsoft.com/office/powerpoint/2010/main" val="3017656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Aggregálás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aggregálás: </a:t>
            </a:r>
            <a:r>
              <a:rPr lang="en-US" dirty="0" err="1"/>
              <a:t>ee</a:t>
            </a:r>
            <a:r>
              <a:rPr lang="en-US" dirty="0"/>
              <a:t>.</a:t>
            </a:r>
            <a:r>
              <a:rPr lang="hu-HU" dirty="0" err="1"/>
              <a:t>Reducer</a:t>
            </a:r>
            <a:r>
              <a:rPr lang="en-US" dirty="0"/>
              <a:t>.</a:t>
            </a:r>
            <a:r>
              <a:rPr lang="hu-HU" dirty="0"/>
              <a:t>??()</a:t>
            </a:r>
          </a:p>
          <a:p>
            <a:pPr lvl="1"/>
            <a:r>
              <a:rPr lang="hu-HU" dirty="0"/>
              <a:t>térbeli (területi statisztika; </a:t>
            </a:r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reducing</a:t>
            </a:r>
            <a:r>
              <a:rPr lang="hu-HU" dirty="0"/>
              <a:t>) vagy időbeli/rétegek közötti (</a:t>
            </a:r>
            <a:r>
              <a:rPr lang="hu-HU" dirty="0" err="1"/>
              <a:t>temporal</a:t>
            </a:r>
            <a:r>
              <a:rPr lang="hu-HU" dirty="0"/>
              <a:t> </a:t>
            </a:r>
            <a:r>
              <a:rPr lang="hu-HU" dirty="0" err="1"/>
              <a:t>reducing</a:t>
            </a:r>
            <a:r>
              <a:rPr lang="hu-HU" dirty="0"/>
              <a:t>, </a:t>
            </a:r>
            <a:r>
              <a:rPr lang="hu-HU" dirty="0" err="1"/>
              <a:t>compositing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súlyozott és súlyozatlan</a:t>
            </a:r>
          </a:p>
          <a:p>
            <a:r>
              <a:rPr lang="hu-HU" dirty="0" err="1"/>
              <a:t>count</a:t>
            </a:r>
            <a:r>
              <a:rPr lang="hu-HU" dirty="0"/>
              <a:t>(), sum(), </a:t>
            </a:r>
            <a:r>
              <a:rPr lang="hu-HU" dirty="0" err="1"/>
              <a:t>mean</a:t>
            </a:r>
            <a:r>
              <a:rPr lang="hu-HU" dirty="0"/>
              <a:t>(), </a:t>
            </a:r>
            <a:r>
              <a:rPr lang="hu-HU" dirty="0" err="1"/>
              <a:t>median</a:t>
            </a:r>
            <a:r>
              <a:rPr lang="hu-HU" dirty="0"/>
              <a:t>(), </a:t>
            </a:r>
            <a:r>
              <a:rPr lang="hu-HU" dirty="0" err="1"/>
              <a:t>stdDev</a:t>
            </a:r>
            <a:r>
              <a:rPr lang="hu-HU" dirty="0"/>
              <a:t>(), min(), </a:t>
            </a:r>
            <a:r>
              <a:rPr lang="hu-HU" dirty="0" err="1"/>
              <a:t>max</a:t>
            </a:r>
            <a:r>
              <a:rPr lang="hu-HU" dirty="0"/>
              <a:t>(), </a:t>
            </a:r>
            <a:r>
              <a:rPr lang="hu-HU" dirty="0" err="1"/>
              <a:t>first</a:t>
            </a:r>
            <a:r>
              <a:rPr lang="hu-HU" dirty="0"/>
              <a:t>(), </a:t>
            </a:r>
            <a:r>
              <a:rPr lang="hu-HU" dirty="0" err="1"/>
              <a:t>last</a:t>
            </a:r>
            <a:r>
              <a:rPr lang="hu-HU" dirty="0"/>
              <a:t>()</a:t>
            </a:r>
          </a:p>
          <a:p>
            <a:r>
              <a:rPr lang="hu-HU" dirty="0"/>
              <a:t>térbeli aggregálást próbáljuk ki</a:t>
            </a:r>
          </a:p>
          <a:p>
            <a:pPr lvl="1"/>
            <a:r>
              <a:rPr lang="hu-HU" dirty="0"/>
              <a:t>időbeli aggregálásra lásd: https://developers.google.com/earth-engine/tutorials/tutorial_api_05</a:t>
            </a:r>
          </a:p>
          <a:p>
            <a:pPr lvl="1"/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8254" y="2757714"/>
            <a:ext cx="2371725" cy="33147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260" y="5262789"/>
            <a:ext cx="4648200" cy="809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48401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7. feladat (közös) – aggregálás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9" y="1422400"/>
            <a:ext cx="5722257" cy="4754563"/>
          </a:xfrm>
        </p:spPr>
        <p:txBody>
          <a:bodyPr/>
          <a:lstStyle/>
          <a:p>
            <a:r>
              <a:rPr lang="hu-HU" dirty="0"/>
              <a:t>másoljuk egy új </a:t>
            </a:r>
            <a:r>
              <a:rPr lang="hu-HU" dirty="0" err="1"/>
              <a:t>szkriptbe</a:t>
            </a:r>
            <a:r>
              <a:rPr lang="hu-HU" dirty="0"/>
              <a:t> a 05.js tartalmát</a:t>
            </a:r>
          </a:p>
          <a:p>
            <a:r>
              <a:rPr lang="hu-HU" dirty="0"/>
              <a:t>rajzoljunk a képvászonra egy poligont Magyarország elnagyolt körvonalával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Importsnál</a:t>
            </a:r>
            <a:r>
              <a:rPr lang="hu-HU" dirty="0"/>
              <a:t> nevezzük át </a:t>
            </a:r>
            <a:r>
              <a:rPr lang="hu-HU" dirty="0" err="1"/>
              <a:t>magyarorszag-ra</a:t>
            </a:r>
            <a:endParaRPr lang="hu-HU" dirty="0"/>
          </a:p>
          <a:p>
            <a:r>
              <a:rPr lang="hu-HU" dirty="0"/>
              <a:t>cseréljük le a </a:t>
            </a:r>
            <a:r>
              <a:rPr lang="hu-HU" dirty="0" err="1"/>
              <a:t>budapest.geometry</a:t>
            </a:r>
            <a:r>
              <a:rPr lang="hu-HU" dirty="0"/>
              <a:t>()</a:t>
            </a:r>
            <a:r>
              <a:rPr lang="hu-HU" dirty="0" err="1"/>
              <a:t>-t</a:t>
            </a:r>
            <a:r>
              <a:rPr lang="hu-HU" dirty="0"/>
              <a:t> </a:t>
            </a:r>
            <a:r>
              <a:rPr lang="hu-HU" dirty="0" err="1"/>
              <a:t>magyarorszag-ra</a:t>
            </a:r>
            <a:endParaRPr lang="hu-HU" dirty="0"/>
          </a:p>
          <a:p>
            <a:pPr lvl="1"/>
            <a:r>
              <a:rPr lang="hu-HU" dirty="0"/>
              <a:t>ez csak geometria, tehát nem kell a .</a:t>
            </a:r>
            <a:r>
              <a:rPr lang="hu-HU" dirty="0" err="1"/>
              <a:t>geometry</a:t>
            </a:r>
            <a:r>
              <a:rPr lang="hu-HU" dirty="0"/>
              <a:t>()</a:t>
            </a:r>
          </a:p>
          <a:p>
            <a:r>
              <a:rPr lang="hu-HU" dirty="0"/>
              <a:t>számítsuk ki az átlagos magasságot a 07.js alapján</a:t>
            </a:r>
          </a:p>
          <a:p>
            <a:pPr lvl="1"/>
            <a:r>
              <a:rPr lang="hu-HU" dirty="0"/>
              <a:t>a maszkolás csak a megjelenítéshez kellett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750" y="1422400"/>
            <a:ext cx="5613487" cy="46450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DA84CF8D-FB33-D394-537A-451D7A76A593}"/>
              </a:ext>
            </a:extLst>
          </p:cNvPr>
          <p:cNvSpPr/>
          <p:nvPr/>
        </p:nvSpPr>
        <p:spPr>
          <a:xfrm rot="1225821">
            <a:off x="8572645" y="653712"/>
            <a:ext cx="3296865" cy="52322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u-HU" sz="2800" b="1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– MEGOLDÁS: </a:t>
            </a:r>
            <a:r>
              <a:rPr lang="hu-HU" sz="2800" b="1" cap="none" spc="0" dirty="0">
                <a:ln w="10160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07.js –</a:t>
            </a:r>
          </a:p>
        </p:txBody>
      </p:sp>
    </p:spTree>
    <p:extLst>
      <p:ext uri="{BB962C8B-B14F-4D97-AF65-F5344CB8AC3E}">
        <p14:creationId xmlns:p14="http://schemas.microsoft.com/office/powerpoint/2010/main" val="3546500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Rétegek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rétegnevek lekérése: .</a:t>
            </a:r>
            <a:r>
              <a:rPr lang="hu-HU" dirty="0" err="1"/>
              <a:t>bandNames</a:t>
            </a:r>
            <a:r>
              <a:rPr lang="hu-HU" dirty="0"/>
              <a:t>()</a:t>
            </a:r>
          </a:p>
          <a:p>
            <a:r>
              <a:rPr lang="hu-HU" dirty="0"/>
              <a:t>rétegek alapvető információinak (típus, értékkészlet) lekérése: .</a:t>
            </a:r>
            <a:r>
              <a:rPr lang="hu-HU" dirty="0" err="1"/>
              <a:t>bandTypes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~</a:t>
            </a:r>
            <a:r>
              <a:rPr lang="hu-HU" dirty="0" err="1"/>
              <a:t>szótárat</a:t>
            </a:r>
            <a:r>
              <a:rPr lang="hu-HU" dirty="0"/>
              <a:t> ad vissza, kulcsok a rétegnevek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16:18</a:t>
            </a:fld>
            <a:endParaRPr lang="en-US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24ECDBCD-CA9E-F659-EF50-3B4AA3AA8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306" y="2566720"/>
            <a:ext cx="2498800" cy="35035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5511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10191</TotalTime>
  <Words>1325</Words>
  <Application>Microsoft Office PowerPoint</Application>
  <PresentationFormat>Szélesvásznú</PresentationFormat>
  <Paragraphs>188</Paragraphs>
  <Slides>20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Office-téma</vt:lpstr>
      <vt:lpstr>Szerveres feldolgozás 2. Google Earth Engine</vt:lpstr>
      <vt:lpstr>Alapvető műveletek</vt:lpstr>
      <vt:lpstr>Leválogatás</vt:lpstr>
      <vt:lpstr>Leválogatás</vt:lpstr>
      <vt:lpstr>Leválogatás</vt:lpstr>
      <vt:lpstr>6. feladat (közös) – leválogatás</vt:lpstr>
      <vt:lpstr>Aggregálás</vt:lpstr>
      <vt:lpstr>7. feladat (közös) – aggregálás</vt:lpstr>
      <vt:lpstr>Rétegek kezelése</vt:lpstr>
      <vt:lpstr>Rétegek kezelése</vt:lpstr>
      <vt:lpstr>Rétegek kezelése</vt:lpstr>
      <vt:lpstr>Cellánkénti raszterműveletek (raszteralgebra)</vt:lpstr>
      <vt:lpstr>Cellánkénti raszterműveletek (raszteralgebra)</vt:lpstr>
      <vt:lpstr>Cellánkénti raszterműveletek (raszteralgebra)</vt:lpstr>
      <vt:lpstr>Cellánkénti raszterműveletek (raszteralgebra)</vt:lpstr>
      <vt:lpstr>Cellánkénti raszterműveletek (raszteralgebra)</vt:lpstr>
      <vt:lpstr>10. feladat (egyéni) – rétegek kezelése és raszteralgebra</vt:lpstr>
      <vt:lpstr>További raszterműveletek</vt:lpstr>
      <vt:lpstr>Műveletismétlés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344</cp:revision>
  <dcterms:created xsi:type="dcterms:W3CDTF">2021-09-14T06:27:21Z</dcterms:created>
  <dcterms:modified xsi:type="dcterms:W3CDTF">2023-10-25T15:46:27Z</dcterms:modified>
</cp:coreProperties>
</file>